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466dfaab5c_0_0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2466dfaab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" name="Google Shape;57;g2466dfaab5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66dfaab5c_0_392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66dfaab5c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466dfaab5c_0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66dfaab5c_0_322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66dfaab5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466dfaab5c_0_3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66dfaab5c_0_378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66dfaab5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466dfaab5c_0_3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66dfaab5c_0_214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466dfaab5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g2466dfaab5c_0_2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66dfaab5c_0_315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66dfaab5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466dfaab5c_0_3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66dfaab5c_0_306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66dfaab5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466dfaab5c_0_3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66dfaab5c_0_207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66dfaab5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466dfaab5c_0_2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6dfaab5c_0_269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6dfaab5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466dfaab5c_0_2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66dfaab5c_0_283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66dfaab5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466dfaab5c_0_2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66dfaab5c_0_290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66dfaab5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466dfaab5c_0_2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66dfaab5c_0_186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66dfaab5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466dfaab5c_0_1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66dfaab5c_0_298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66dfaab5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466dfaab5c_0_2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6dfaab5c_0_429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66dfaab5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466dfaab5c_0_4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67bbe45e8_0_5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467bbe45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6" name="Google Shape;236;g2467bbe45e8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66dfaab5c_0_439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66dfaab5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466dfaab5c_0_4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67bbe45e8_0_18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67bbe45e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467bbe45e8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67bbe45e8_0_26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67bbe45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467bbe45e8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67bbe45e8_0_41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467bbe45e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467bbe45e8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67bbe45e8_0_49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67bbe45e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467bbe45e8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66dfaab5c_0_414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66dfaab5c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466dfaab5c_0_4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68440ef97_2_10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68440ef9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468440ef97_2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66dfaab5c_0_503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66dfaab5c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466dfaab5c_0_5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67bbe45e8_0_34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67bbe45e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467bbe45e8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68440ef97_2_38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68440ef97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468440ef97_2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68440ef97_2_52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68440ef97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468440ef97_2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68440ef97_2_64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68440ef97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468440ef97_2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66dfaab5c_0_422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2466dfaab5c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0" name="Google Shape;360;g2466dfaab5c_0_4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68440ef97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68440ef97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68440ef9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68440ef9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68440ef97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468440ef97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68440ef97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68440ef97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66dfaab5c_0_200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466dfaab5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466dfaab5c_0_2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66dfaab5c_0_117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66dfaab5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466dfaab5c_0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66dfaab5c_0_173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66dfaab5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466dfaab5c_0_1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66dfaab5c_0_57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66dfaab5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466dfaab5c_0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66dfaab5c_0_386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466dfaab5c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" name="Google Shape;116;g2466dfaab5c_0_3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66dfaab5c_0_399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66dfaab5c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466dfaab5c_0_3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66dfaab5c_0_406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66dfaab5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466dfaab5c_0_4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2pPr>
            <a:lvl3pPr indent="-3302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indent="-3175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4pPr>
            <a:lvl5pPr indent="-3175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hyperlink" Target="http://www.youtube.com/watch?v=ZMaIsQkR-8Q" TargetMode="External"/><Relationship Id="rId5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z87C3YxqhEk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youtube.com/watch?v=tnLqndQbTY4" TargetMode="External"/><Relationship Id="rId4" Type="http://schemas.openxmlformats.org/officeDocument/2006/relationships/image" Target="../media/image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2000">
                <a:solidFill>
                  <a:srgbClr val="4F81BD"/>
                </a:solidFill>
              </a:rPr>
              <a:t>802.15.4 Project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555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The Northernites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60" name="Google Shape;60;p14"/>
          <p:cNvSpPr txBox="1"/>
          <p:nvPr>
            <p:ph idx="4294967295" type="subTitle"/>
          </p:nvPr>
        </p:nvSpPr>
        <p:spPr>
          <a:xfrm>
            <a:off x="572100" y="3727400"/>
            <a:ext cx="79998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" sz="1600">
                <a:solidFill>
                  <a:schemeClr val="accent1"/>
                </a:solidFill>
              </a:rPr>
              <a:t>Sam Weismuller, SangRyul “Eric” Pae, Jay Cordaro</a:t>
            </a:r>
            <a:r>
              <a:rPr lang="en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</a:pPr>
            <a:r>
              <a:rPr lang="en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MAS 2023 Students UC San Diego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472594" y="4323509"/>
            <a:ext cx="405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Rx Simulation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Detects </a:t>
            </a:r>
            <a:r>
              <a:rPr lang="en"/>
              <a:t>beginning</a:t>
            </a:r>
            <a:r>
              <a:rPr lang="en"/>
              <a:t> of preamble with a matched filter for the chip sequence and gets initial timing estimate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Searches symbol-by-symbol for the end-of-preamble pattern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Reads the length of the packet from the PHY header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After the header, outputs demodulated bits to a buffer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Runs a PLL on matched filter outputs to correct phase and frequency error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4F81BD"/>
                </a:solidFill>
              </a:rPr>
              <a:t>Rx Simulation Demo- 10 dB SNR</a:t>
            </a:r>
            <a:endParaRPr/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525" y="1093950"/>
            <a:ext cx="5070554" cy="389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4F81BD"/>
                </a:solidFill>
              </a:rPr>
              <a:t>Rx Simulation Demo- 0 dB SNR</a:t>
            </a:r>
            <a:endParaRPr/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250" y="1082200"/>
            <a:ext cx="4738501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2000">
                <a:solidFill>
                  <a:srgbClr val="4F81BD"/>
                </a:solidFill>
              </a:rPr>
              <a:t>802.15.4 Project</a:t>
            </a:r>
            <a:br>
              <a:rPr b="1" lang="en">
                <a:solidFill>
                  <a:schemeClr val="accent1"/>
                </a:solidFill>
              </a:rPr>
            </a:br>
            <a:r>
              <a:rPr b="1" lang="en">
                <a:solidFill>
                  <a:srgbClr val="4F81BD"/>
                </a:solidFill>
              </a:rPr>
              <a:t>Microcontroller</a:t>
            </a:r>
            <a:endParaRPr b="1" sz="3600">
              <a:solidFill>
                <a:srgbClr val="4F81BD"/>
              </a:solidFill>
            </a:endParaRPr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Overview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Microcontroller is now complete for the MVP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It interfaces with the RF front end and FPGA over SPI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It can send and receive data from the FPGA and save the results to the SD card</a:t>
            </a:r>
            <a:endParaRPr/>
          </a:p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SPI Interfaces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57200" y="1200150"/>
            <a:ext cx="37269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SPI0- RF front end control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Interface defined by Atmel documentation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SPI1- FPGA packet transfer and control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Interface designed by us</a:t>
            </a:r>
            <a:endParaRPr/>
          </a:p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875" y="1273038"/>
            <a:ext cx="440055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File-based Transceiver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Software completed for file-based transceiver MVP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Sends and receives data from the FPGA over the SPI interface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Configurable through commands sent via USB serial connection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Two modes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Opus mode- Sending audio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BER Test- For measures the bit-error rate of </a:t>
            </a:r>
            <a:r>
              <a:rPr lang="en"/>
              <a:t>the</a:t>
            </a:r>
            <a:r>
              <a:rPr lang="en"/>
              <a:t> system, crucial for testing and </a:t>
            </a:r>
            <a:r>
              <a:rPr lang="en"/>
              <a:t>verification</a:t>
            </a:r>
            <a:endParaRPr/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Opus Mode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Reads a 16-bit PCM audio file from the SD card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Encodes the audio with the Opus codec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Encapsulates the Opus-encoded data in a 802.15.4 packet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Sends the packet the FPGA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Receives a packet from the FPGA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Verifies the packet header and CRC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Extracts the payload of the packet and sends it through the Opus decoder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Writes the decoded audio to a file</a:t>
            </a:r>
            <a:endParaRPr/>
          </a:p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BER</a:t>
            </a:r>
            <a:r>
              <a:rPr lang="en" sz="2600">
                <a:solidFill>
                  <a:srgbClr val="4F81BD"/>
                </a:solidFill>
              </a:rPr>
              <a:t>T</a:t>
            </a:r>
            <a:r>
              <a:rPr lang="en" sz="2600">
                <a:solidFill>
                  <a:srgbClr val="4F81BD"/>
                </a:solidFill>
              </a:rPr>
              <a:t> </a:t>
            </a:r>
            <a:r>
              <a:rPr lang="en" sz="2600">
                <a:solidFill>
                  <a:srgbClr val="4F81BD"/>
                </a:solidFill>
              </a:rPr>
              <a:t>Mode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be configured to various common test patterns (including PRBS)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Generates data with the configured bit pattern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Encapsulates the in a 802.15.4 packet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Sends the packet the FPGA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Receives a packet from the FPGA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Verifies the packet header and CRC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Extracts the payload of the packet and checks it against the pattern for bit errors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Writes the BER test result to a file</a:t>
            </a:r>
            <a:endParaRPr/>
          </a:p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Commands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OPUS: Commands the Teensy to Opus mode: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on transmit it will encode Input.bin with the opus codec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on receive it will decode the rx data with the opus codec and write to an out bin file (file name will be printed on serial log)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BERT: Commands the Teensy to Bit Error Rate Test mode: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on transmit it will send a fixed bit pattern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on receive it will check for bit errors with the configured pattern on write the results to BERT.txt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The following patterns can be entered: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■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MK - all ones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■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SP - all zeroes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■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ONE_ONE - repeating 1 followed by 0 pattern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■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ONE_SEVEN - repeating 1 followed by seven zeroes pattern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■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ONE_FIFTEEN - repeating 1 followed by fifteen zeroes pattern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■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PRBS_63 - PRBS with k=6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■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PRBS_127 - PRBS with k=7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TRX: Commands the Teensy to transmit and then receive what it transmitted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TX: Commands the Teensy to transmit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RX: Commands the Teensy to receive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CANCEL: If a TX/RX operation is active, this will cancel out of it</a:t>
            </a:r>
            <a:endParaRPr/>
          </a:p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Overview of Progress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Tx and Rx simulations completed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Selected RF Front End part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Selected FPGA board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Implemented SPI interface between the Teensy and the FPGA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Implemented SPI interface between the Teensy and RF Front End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Completed Teensy implementation to transmit and receive 802.15.4 packets by reading and writing payload data from an SD card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Lowered the scope for final project to a file based-transceiver, cut out speaker and microphone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Demo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950" y="1063379"/>
            <a:ext cx="2831489" cy="377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Future Work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our goal is to create a file-based </a:t>
            </a:r>
            <a:r>
              <a:rPr lang="en"/>
              <a:t>transceiver</a:t>
            </a:r>
            <a:r>
              <a:rPr lang="en"/>
              <a:t> use the FPGA, the microcontroller is complete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the FPGA-RF interface is unable to function, we may have to resort to directly controlling the RF Front End with the Teensy in OQPSK mode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 have already created a sample implementation of this</a:t>
            </a:r>
            <a:endParaRPr/>
          </a:p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082" y="3346300"/>
            <a:ext cx="2427925" cy="16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2150850"/>
            <a:ext cx="85206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2000">
                <a:solidFill>
                  <a:srgbClr val="4F81BD"/>
                </a:solidFill>
              </a:rPr>
              <a:t>802.15.4 Project</a:t>
            </a:r>
            <a:br>
              <a:rPr b="1" lang="en">
                <a:solidFill>
                  <a:schemeClr val="accent1"/>
                </a:solidFill>
              </a:rPr>
            </a:br>
            <a:r>
              <a:rPr b="1" lang="en">
                <a:solidFill>
                  <a:srgbClr val="4F81BD"/>
                </a:solidFill>
              </a:rPr>
              <a:t>RF Front End &amp; Mixed Signal</a:t>
            </a:r>
            <a:endParaRPr b="1">
              <a:solidFill>
                <a:srgbClr val="4F81B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555"/>
              <a:buFont typeface="Arial"/>
              <a:buNone/>
            </a:pPr>
            <a:r>
              <a:rPr b="1" lang="en">
                <a:solidFill>
                  <a:srgbClr val="4F81BD"/>
                </a:solidFill>
              </a:rPr>
              <a:t>(ATREB215-XPRO-A:AT86RF215)</a:t>
            </a:r>
            <a:endParaRPr b="1">
              <a:solidFill>
                <a:srgbClr val="4F81BD"/>
              </a:solidFill>
            </a:endParaRPr>
          </a:p>
        </p:txBody>
      </p:sp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ATREB215-XPRO-A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RF Front End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IQ radio for 909 MHz band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Controllable via SPI and LVDS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00" y="1914025"/>
            <a:ext cx="2924275" cy="29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Progress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Checked if IQ rado mode TxD_P/N route is open and working properly through LVDS.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Tried interoperability between FPGA Tx &amp; Transceiver Tx via LVDS.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Checked necessary function control of the transceiver in IQ radio mode via SPI.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Checked FPGA operations required for the transceiver via SPI.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Block Diagram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150" y="1063379"/>
            <a:ext cx="3621698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LVDS F</a:t>
            </a:r>
            <a:r>
              <a:rPr lang="en" sz="2600">
                <a:solidFill>
                  <a:srgbClr val="4F81BD"/>
                </a:solidFill>
              </a:rPr>
              <a:t>unctionality in I/Q Radio Mode-1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Status check when I/Q Radio Mode enabled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RxCLK_P/N is on as default.</a:t>
            </a:r>
            <a:endParaRPr/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900" y="2040475"/>
            <a:ext cx="3534477" cy="255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LVDS Functionality in I/Q Radio Mode-1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457200" y="1200150"/>
            <a:ext cx="8515800" cy="113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Checked if TxD_P/N path is open and functioning with Function generator.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Fed RxCLK_P/N to TxCLK_P/N and provided arbitrary waveform with function generator and sync’ed to give 32 ‘0’s &amp; Downconverted to 100kHz.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Toggled IF WF by sync on/off of function generator</a:t>
            </a:r>
            <a:endParaRPr/>
          </a:p>
        </p:txBody>
      </p:sp>
      <p:sp>
        <p:nvSpPr>
          <p:cNvPr id="281" name="Google Shape;281;p40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00" y="2338775"/>
            <a:ext cx="3703150" cy="21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 title="20230515 01354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2338775"/>
            <a:ext cx="3862213" cy="21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/>
        </p:nvSpPr>
        <p:spPr>
          <a:xfrm>
            <a:off x="575225" y="4674425"/>
            <a:ext cx="63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 </a:t>
            </a:r>
            <a:r>
              <a:rPr lang="en"/>
              <a:t>* found the ‘sync’ gave big 1MHz pulse and made it happen 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LVDS Functionality in I/Q Radio Mode-2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457200" y="985525"/>
            <a:ext cx="8515800" cy="127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Checked if TxD_P/N path is open and functioning with FPGA generated clock and data..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51" y="2393525"/>
            <a:ext cx="3249776" cy="24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177" y="2350650"/>
            <a:ext cx="3605272" cy="249277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/>
        </p:nvSpPr>
        <p:spPr>
          <a:xfrm>
            <a:off x="378550" y="1795050"/>
            <a:ext cx="897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Clock from FPGA                                  data from FPGA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LVDS Functionality in I/Q Radio Mode-2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457200" y="1200150"/>
            <a:ext cx="8515800" cy="105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Connected TxCLK_P/N &amp; data from FPGA &amp; </a:t>
            </a:r>
            <a:r>
              <a:rPr lang="en" sz="1800"/>
              <a:t>Downconverted to 100kHz.</a:t>
            </a:r>
            <a:r>
              <a:rPr lang="en"/>
              <a:t>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Toggled IF WF by FPGA data on/off control.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2" title="20230518 00365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675" y="2256750"/>
            <a:ext cx="3791425" cy="21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50" y="2032113"/>
            <a:ext cx="3115649" cy="25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680200" y="4719425"/>
            <a:ext cx="74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(* requires some line impedance </a:t>
            </a:r>
            <a:r>
              <a:rPr lang="en"/>
              <a:t>trimming. Doesn`t work if otherwise )</a:t>
            </a:r>
            <a:endParaRPr/>
          </a:p>
        </p:txBody>
      </p:sp>
      <p:sp>
        <p:nvSpPr>
          <p:cNvPr id="307" name="Google Shape;307;p42"/>
          <p:cNvSpPr/>
          <p:nvPr/>
        </p:nvSpPr>
        <p:spPr>
          <a:xfrm>
            <a:off x="785175" y="2133850"/>
            <a:ext cx="225000" cy="400200"/>
          </a:xfrm>
          <a:prstGeom prst="flowChartAlternateProcess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 txBox="1"/>
          <p:nvPr/>
        </p:nvSpPr>
        <p:spPr>
          <a:xfrm>
            <a:off x="1010175" y="2133838"/>
            <a:ext cx="9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TxD_P/N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1788475" y="4115525"/>
            <a:ext cx="225000" cy="273900"/>
          </a:xfrm>
          <a:prstGeom prst="flowChartAlternateProcess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1636075" y="4115525"/>
            <a:ext cx="225000" cy="273900"/>
          </a:xfrm>
          <a:prstGeom prst="flowChartAlternateProcess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"/>
          <p:cNvSpPr/>
          <p:nvPr/>
        </p:nvSpPr>
        <p:spPr>
          <a:xfrm>
            <a:off x="1010175" y="3351138"/>
            <a:ext cx="225000" cy="273900"/>
          </a:xfrm>
          <a:prstGeom prst="flowChartAlternateProcess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2"/>
          <p:cNvSpPr txBox="1"/>
          <p:nvPr/>
        </p:nvSpPr>
        <p:spPr>
          <a:xfrm>
            <a:off x="1938825" y="4052375"/>
            <a:ext cx="9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TxD_P/N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2223825" y="2691300"/>
            <a:ext cx="6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FPGA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2586150" y="3788425"/>
            <a:ext cx="11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Transceiver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5" name="Google Shape;315;p42"/>
          <p:cNvSpPr txBox="1"/>
          <p:nvPr/>
        </p:nvSpPr>
        <p:spPr>
          <a:xfrm rot="3125320">
            <a:off x="-17867" y="3742285"/>
            <a:ext cx="2281097" cy="4925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FFFF"/>
                </a:solidFill>
              </a:rPr>
              <a:t>TxCLK_P/N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Challenges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FPGAs from Intel, Xilinx, Lattice simply not available!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Selected Efinix T20 EVB &amp; learned </a:t>
            </a:r>
            <a:r>
              <a:rPr lang="en"/>
              <a:t>toolchain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Teensy audio board not functioning, only emits high-pitched sounds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Switched from DDS+Mixer TX and Mixer + ADC RF FE to Microchip part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Great part but funky LVDS interface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Could not leverage UW code since we were not on Lattice platform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Transceiver Functionality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322" name="Google Shape;322;p43"/>
          <p:cNvSpPr txBox="1"/>
          <p:nvPr>
            <p:ph idx="1" type="body"/>
          </p:nvPr>
        </p:nvSpPr>
        <p:spPr>
          <a:xfrm>
            <a:off x="457200" y="1200150"/>
            <a:ext cx="8515800" cy="68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Freq. control</a:t>
            </a:r>
            <a:endParaRPr/>
          </a:p>
        </p:txBody>
      </p:sp>
      <p:sp>
        <p:nvSpPr>
          <p:cNvPr id="323" name="Google Shape;323;p43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51" y="2022125"/>
            <a:ext cx="3808450" cy="28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/>
        </p:nvSpPr>
        <p:spPr>
          <a:xfrm>
            <a:off x="1669925" y="1621925"/>
            <a:ext cx="15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</a:t>
            </a:r>
            <a:r>
              <a:rPr lang="en"/>
              <a:t>904 MHz</a:t>
            </a:r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350" y="2022125"/>
            <a:ext cx="3441700" cy="28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6126075" y="1621925"/>
            <a:ext cx="15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916 MHz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Transceiver Functionality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457200" y="1200150"/>
            <a:ext cx="8515800" cy="68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Pout</a:t>
            </a:r>
            <a:r>
              <a:rPr lang="en"/>
              <a:t>. control</a:t>
            </a:r>
            <a:endParaRPr/>
          </a:p>
        </p:txBody>
      </p:sp>
      <p:sp>
        <p:nvSpPr>
          <p:cNvPr id="335" name="Google Shape;335;p44"/>
          <p:cNvSpPr txBox="1"/>
          <p:nvPr>
            <p:ph idx="12" type="sldNum"/>
          </p:nvPr>
        </p:nvSpPr>
        <p:spPr>
          <a:xfrm>
            <a:off x="77724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4"/>
          <p:cNvSpPr txBox="1"/>
          <p:nvPr/>
        </p:nvSpPr>
        <p:spPr>
          <a:xfrm>
            <a:off x="2127125" y="1621925"/>
            <a:ext cx="158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10dBm(0x0114:31)</a:t>
            </a:r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550" y="1950700"/>
            <a:ext cx="3569169" cy="28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175" y="1950700"/>
            <a:ext cx="3276019" cy="28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 txBox="1"/>
          <p:nvPr/>
        </p:nvSpPr>
        <p:spPr>
          <a:xfrm>
            <a:off x="6241925" y="1653138"/>
            <a:ext cx="158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-19</a:t>
            </a:r>
            <a:r>
              <a:rPr lang="en"/>
              <a:t>dBm(0x0114:0)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Transceiver Functionality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346" name="Google Shape;346;p45"/>
          <p:cNvSpPr txBox="1"/>
          <p:nvPr>
            <p:ph idx="1" type="body"/>
          </p:nvPr>
        </p:nvSpPr>
        <p:spPr>
          <a:xfrm>
            <a:off x="457200" y="1200150"/>
            <a:ext cx="8515800" cy="68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Tx/Rx toggling for push to talk( by Teensy analog input sensing )</a:t>
            </a:r>
            <a:endParaRPr/>
          </a:p>
        </p:txBody>
      </p:sp>
      <p:sp>
        <p:nvSpPr>
          <p:cNvPr id="347" name="Google Shape;347;p45"/>
          <p:cNvSpPr txBox="1"/>
          <p:nvPr>
            <p:ph idx="12" type="sldNum"/>
          </p:nvPr>
        </p:nvSpPr>
        <p:spPr>
          <a:xfrm>
            <a:off x="77724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45" title="20230518 21481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875" y="1765382"/>
            <a:ext cx="5009378" cy="28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Future Work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355" name="Google Shape;355;p46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Getting LVDS to work so we can use our own FPGA implementation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Will come up with idea to verify LVDS functionality further with TxD_P/N to RxD_P/N loopback </a:t>
            </a:r>
            <a:r>
              <a:rPr lang="en"/>
              <a:t>data </a:t>
            </a:r>
            <a:r>
              <a:rPr lang="en" sz="1800"/>
              <a:t>while w</a:t>
            </a:r>
            <a:r>
              <a:rPr lang="en"/>
              <a:t>aiting for the FPGA is ready</a:t>
            </a:r>
            <a:r>
              <a:rPr lang="en" sz="1800"/>
              <a:t>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800"/>
              <a:t>Transceiver side functionality support for contingency plan.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 </a:t>
            </a:r>
            <a:r>
              <a:rPr lang="en" sz="1800"/>
              <a:t>sending packets to the OQPSK processor on the Atmel part directly via SPI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800"/>
              <a:t>LVDS signal integrity improvement idea.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Further transceiver functionality check (RSSI ect.)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2000">
                <a:solidFill>
                  <a:srgbClr val="4F81BD"/>
                </a:solidFill>
              </a:rPr>
              <a:t>802.15.4 Project</a:t>
            </a:r>
            <a:br>
              <a:rPr b="1" lang="en">
                <a:solidFill>
                  <a:schemeClr val="accent1"/>
                </a:solidFill>
              </a:rPr>
            </a:br>
            <a:r>
              <a:rPr b="1" lang="en">
                <a:solidFill>
                  <a:srgbClr val="4F81BD"/>
                </a:solidFill>
              </a:rPr>
              <a:t>FPGA</a:t>
            </a:r>
            <a:endParaRPr b="1" sz="3600">
              <a:solidFill>
                <a:srgbClr val="4F81BD"/>
              </a:solidFill>
            </a:endParaRPr>
          </a:p>
        </p:txBody>
      </p:sp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Selected Efinix Trion T20 BGA256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/>
              <a:t>Can do LVDS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/>
              <a:t>Enough LUTs and Multipliers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/>
              <a:t>Decent Toolchain</a:t>
            </a:r>
            <a:endParaRPr sz="2000"/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75" y="2801125"/>
            <a:ext cx="3359800" cy="23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100" y="2745900"/>
            <a:ext cx="3682750" cy="25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FPGA</a:t>
            </a:r>
            <a:endParaRPr sz="2600">
              <a:solidFill>
                <a:srgbClr val="4F81BD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/>
          <p:nvPr/>
        </p:nvSpPr>
        <p:spPr>
          <a:xfrm>
            <a:off x="4572000" y="1341200"/>
            <a:ext cx="626700" cy="9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TARGET</a:t>
            </a:r>
            <a:endParaRPr sz="800"/>
          </a:p>
        </p:txBody>
      </p:sp>
      <p:sp>
        <p:nvSpPr>
          <p:cNvPr id="377" name="Google Shape;377;p49"/>
          <p:cNvSpPr/>
          <p:nvPr/>
        </p:nvSpPr>
        <p:spPr>
          <a:xfrm>
            <a:off x="5431725" y="1341200"/>
            <a:ext cx="745200" cy="30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REGWRAP</a:t>
            </a:r>
            <a:endParaRPr sz="800"/>
          </a:p>
        </p:txBody>
      </p:sp>
      <p:sp>
        <p:nvSpPr>
          <p:cNvPr id="378" name="Google Shape;378;p49"/>
          <p:cNvSpPr/>
          <p:nvPr/>
        </p:nvSpPr>
        <p:spPr>
          <a:xfrm>
            <a:off x="6428875" y="1341200"/>
            <a:ext cx="745200" cy="4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GPO</a:t>
            </a:r>
            <a:endParaRPr sz="800"/>
          </a:p>
        </p:txBody>
      </p:sp>
      <p:sp>
        <p:nvSpPr>
          <p:cNvPr id="379" name="Google Shape;379;p49"/>
          <p:cNvSpPr/>
          <p:nvPr/>
        </p:nvSpPr>
        <p:spPr>
          <a:xfrm>
            <a:off x="6428875" y="1821450"/>
            <a:ext cx="745200" cy="4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LED</a:t>
            </a:r>
            <a:endParaRPr sz="800"/>
          </a:p>
        </p:txBody>
      </p:sp>
      <p:sp>
        <p:nvSpPr>
          <p:cNvPr id="380" name="Google Shape;380;p49"/>
          <p:cNvSpPr/>
          <p:nvPr/>
        </p:nvSpPr>
        <p:spPr>
          <a:xfrm>
            <a:off x="6431875" y="3957525"/>
            <a:ext cx="745200" cy="4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DAC_FSM</a:t>
            </a:r>
            <a:endParaRPr sz="800"/>
          </a:p>
        </p:txBody>
      </p:sp>
      <p:cxnSp>
        <p:nvCxnSpPr>
          <p:cNvPr id="381" name="Google Shape;381;p49"/>
          <p:cNvCxnSpPr>
            <a:stCxn id="376" idx="3"/>
          </p:cNvCxnSpPr>
          <p:nvPr/>
        </p:nvCxnSpPr>
        <p:spPr>
          <a:xfrm>
            <a:off x="5198700" y="1808750"/>
            <a:ext cx="2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49"/>
          <p:cNvCxnSpPr/>
          <p:nvPr/>
        </p:nvCxnSpPr>
        <p:spPr>
          <a:xfrm rot="10800000">
            <a:off x="5201700" y="1928900"/>
            <a:ext cx="2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49"/>
          <p:cNvCxnSpPr/>
          <p:nvPr/>
        </p:nvCxnSpPr>
        <p:spPr>
          <a:xfrm>
            <a:off x="6186350" y="1482725"/>
            <a:ext cx="2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49"/>
          <p:cNvCxnSpPr/>
          <p:nvPr/>
        </p:nvCxnSpPr>
        <p:spPr>
          <a:xfrm rot="10800000">
            <a:off x="6189350" y="1602875"/>
            <a:ext cx="2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49"/>
          <p:cNvCxnSpPr/>
          <p:nvPr/>
        </p:nvCxnSpPr>
        <p:spPr>
          <a:xfrm>
            <a:off x="6186350" y="1947725"/>
            <a:ext cx="2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49"/>
          <p:cNvCxnSpPr/>
          <p:nvPr/>
        </p:nvCxnSpPr>
        <p:spPr>
          <a:xfrm rot="10800000">
            <a:off x="6189350" y="2067875"/>
            <a:ext cx="2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49"/>
          <p:cNvCxnSpPr/>
          <p:nvPr/>
        </p:nvCxnSpPr>
        <p:spPr>
          <a:xfrm>
            <a:off x="6186350" y="2487625"/>
            <a:ext cx="2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49"/>
          <p:cNvCxnSpPr/>
          <p:nvPr/>
        </p:nvCxnSpPr>
        <p:spPr>
          <a:xfrm rot="10800000">
            <a:off x="6189350" y="2607775"/>
            <a:ext cx="2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49"/>
          <p:cNvSpPr/>
          <p:nvPr/>
        </p:nvSpPr>
        <p:spPr>
          <a:xfrm>
            <a:off x="7397750" y="3957525"/>
            <a:ext cx="452100" cy="4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LVDS</a:t>
            </a:r>
            <a:endParaRPr sz="800"/>
          </a:p>
        </p:txBody>
      </p:sp>
      <p:cxnSp>
        <p:nvCxnSpPr>
          <p:cNvPr id="390" name="Google Shape;390;p49"/>
          <p:cNvCxnSpPr/>
          <p:nvPr/>
        </p:nvCxnSpPr>
        <p:spPr>
          <a:xfrm flipH="1">
            <a:off x="5292550" y="1759100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9"/>
          <p:cNvCxnSpPr/>
          <p:nvPr/>
        </p:nvCxnSpPr>
        <p:spPr>
          <a:xfrm flipH="1">
            <a:off x="5349700" y="1883600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9"/>
          <p:cNvCxnSpPr/>
          <p:nvPr/>
        </p:nvCxnSpPr>
        <p:spPr>
          <a:xfrm flipH="1">
            <a:off x="6240300" y="1437425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9"/>
          <p:cNvCxnSpPr/>
          <p:nvPr/>
        </p:nvCxnSpPr>
        <p:spPr>
          <a:xfrm flipH="1">
            <a:off x="6340300" y="1557525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9"/>
          <p:cNvCxnSpPr/>
          <p:nvPr/>
        </p:nvCxnSpPr>
        <p:spPr>
          <a:xfrm flipH="1">
            <a:off x="6240300" y="1902425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9"/>
          <p:cNvCxnSpPr/>
          <p:nvPr/>
        </p:nvCxnSpPr>
        <p:spPr>
          <a:xfrm flipH="1">
            <a:off x="6316600" y="2022575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9"/>
          <p:cNvCxnSpPr/>
          <p:nvPr/>
        </p:nvCxnSpPr>
        <p:spPr>
          <a:xfrm flipH="1">
            <a:off x="6240300" y="2442325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9"/>
          <p:cNvCxnSpPr/>
          <p:nvPr/>
        </p:nvCxnSpPr>
        <p:spPr>
          <a:xfrm flipH="1">
            <a:off x="6316600" y="2571750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9"/>
          <p:cNvCxnSpPr/>
          <p:nvPr/>
        </p:nvCxnSpPr>
        <p:spPr>
          <a:xfrm>
            <a:off x="6189350" y="4111500"/>
            <a:ext cx="2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49"/>
          <p:cNvCxnSpPr/>
          <p:nvPr/>
        </p:nvCxnSpPr>
        <p:spPr>
          <a:xfrm rot="10800000">
            <a:off x="6192350" y="4231650"/>
            <a:ext cx="2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9"/>
          <p:cNvCxnSpPr/>
          <p:nvPr/>
        </p:nvCxnSpPr>
        <p:spPr>
          <a:xfrm flipH="1">
            <a:off x="6243300" y="4066200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9"/>
          <p:cNvCxnSpPr/>
          <p:nvPr/>
        </p:nvCxnSpPr>
        <p:spPr>
          <a:xfrm flipH="1">
            <a:off x="6319600" y="4195625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9"/>
          <p:cNvSpPr/>
          <p:nvPr/>
        </p:nvSpPr>
        <p:spPr>
          <a:xfrm>
            <a:off x="6419450" y="3367338"/>
            <a:ext cx="745200" cy="4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</a:t>
            </a:r>
            <a:r>
              <a:rPr lang="en" sz="800"/>
              <a:t>X FIFO</a:t>
            </a:r>
            <a:endParaRPr sz="800"/>
          </a:p>
        </p:txBody>
      </p:sp>
      <p:cxnSp>
        <p:nvCxnSpPr>
          <p:cNvPr id="403" name="Google Shape;403;p49"/>
          <p:cNvCxnSpPr/>
          <p:nvPr/>
        </p:nvCxnSpPr>
        <p:spPr>
          <a:xfrm>
            <a:off x="7164650" y="4171063"/>
            <a:ext cx="2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49"/>
          <p:cNvCxnSpPr/>
          <p:nvPr/>
        </p:nvCxnSpPr>
        <p:spPr>
          <a:xfrm flipH="1">
            <a:off x="7218600" y="4125763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9"/>
          <p:cNvCxnSpPr/>
          <p:nvPr/>
        </p:nvCxnSpPr>
        <p:spPr>
          <a:xfrm>
            <a:off x="7849850" y="4171063"/>
            <a:ext cx="2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49"/>
          <p:cNvCxnSpPr/>
          <p:nvPr/>
        </p:nvCxnSpPr>
        <p:spPr>
          <a:xfrm>
            <a:off x="4326000" y="1746500"/>
            <a:ext cx="2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49"/>
          <p:cNvCxnSpPr/>
          <p:nvPr/>
        </p:nvCxnSpPr>
        <p:spPr>
          <a:xfrm rot="10800000">
            <a:off x="4329000" y="1866650"/>
            <a:ext cx="2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49"/>
          <p:cNvCxnSpPr/>
          <p:nvPr/>
        </p:nvCxnSpPr>
        <p:spPr>
          <a:xfrm flipH="1">
            <a:off x="4419850" y="1696850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9"/>
          <p:cNvCxnSpPr/>
          <p:nvPr/>
        </p:nvCxnSpPr>
        <p:spPr>
          <a:xfrm flipH="1">
            <a:off x="4477000" y="1821350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49"/>
          <p:cNvSpPr txBox="1"/>
          <p:nvPr/>
        </p:nvSpPr>
        <p:spPr>
          <a:xfrm>
            <a:off x="3739850" y="1640025"/>
            <a:ext cx="5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49"/>
          <p:cNvCxnSpPr/>
          <p:nvPr/>
        </p:nvCxnSpPr>
        <p:spPr>
          <a:xfrm>
            <a:off x="6176925" y="2959225"/>
            <a:ext cx="2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49"/>
          <p:cNvCxnSpPr/>
          <p:nvPr/>
        </p:nvCxnSpPr>
        <p:spPr>
          <a:xfrm rot="10800000">
            <a:off x="6179925" y="3079375"/>
            <a:ext cx="2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49"/>
          <p:cNvCxnSpPr/>
          <p:nvPr/>
        </p:nvCxnSpPr>
        <p:spPr>
          <a:xfrm flipH="1">
            <a:off x="6230875" y="2913925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9"/>
          <p:cNvCxnSpPr/>
          <p:nvPr/>
        </p:nvCxnSpPr>
        <p:spPr>
          <a:xfrm flipH="1">
            <a:off x="6307175" y="3043350"/>
            <a:ext cx="23700" cy="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9"/>
          <p:cNvCxnSpPr/>
          <p:nvPr/>
        </p:nvCxnSpPr>
        <p:spPr>
          <a:xfrm rot="10800000">
            <a:off x="6606850" y="3243775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9"/>
          <p:cNvCxnSpPr/>
          <p:nvPr/>
        </p:nvCxnSpPr>
        <p:spPr>
          <a:xfrm rot="10800000">
            <a:off x="6606850" y="2728800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9"/>
          <p:cNvCxnSpPr/>
          <p:nvPr/>
        </p:nvCxnSpPr>
        <p:spPr>
          <a:xfrm rot="10800000">
            <a:off x="6804475" y="2728800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9"/>
          <p:cNvSpPr/>
          <p:nvPr/>
        </p:nvSpPr>
        <p:spPr>
          <a:xfrm>
            <a:off x="6428875" y="2370150"/>
            <a:ext cx="745200" cy="4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TX FIFO</a:t>
            </a:r>
            <a:endParaRPr sz="800"/>
          </a:p>
        </p:txBody>
      </p:sp>
      <p:sp>
        <p:nvSpPr>
          <p:cNvPr id="419" name="Google Shape;419;p49"/>
          <p:cNvSpPr/>
          <p:nvPr/>
        </p:nvSpPr>
        <p:spPr>
          <a:xfrm>
            <a:off x="6419450" y="2841750"/>
            <a:ext cx="745200" cy="40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FIFO_INST</a:t>
            </a:r>
            <a:endParaRPr sz="800"/>
          </a:p>
        </p:txBody>
      </p:sp>
      <p:cxnSp>
        <p:nvCxnSpPr>
          <p:cNvPr id="420" name="Google Shape;420;p49"/>
          <p:cNvCxnSpPr/>
          <p:nvPr/>
        </p:nvCxnSpPr>
        <p:spPr>
          <a:xfrm rot="10800000">
            <a:off x="6764625" y="3243775"/>
            <a:ext cx="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49"/>
          <p:cNvCxnSpPr/>
          <p:nvPr/>
        </p:nvCxnSpPr>
        <p:spPr>
          <a:xfrm>
            <a:off x="7177075" y="2023038"/>
            <a:ext cx="2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49"/>
          <p:cNvCxnSpPr/>
          <p:nvPr/>
        </p:nvCxnSpPr>
        <p:spPr>
          <a:xfrm>
            <a:off x="7164650" y="1477338"/>
            <a:ext cx="2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4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FPGA Block Diagram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424" name="Google Shape;424;p49"/>
          <p:cNvSpPr txBox="1"/>
          <p:nvPr>
            <p:ph idx="1" type="body"/>
          </p:nvPr>
        </p:nvSpPr>
        <p:spPr>
          <a:xfrm>
            <a:off x="457200" y="1047750"/>
            <a:ext cx="37443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solidFill>
                  <a:schemeClr val="dk1"/>
                </a:solidFill>
              </a:rPr>
              <a:t>HDL Blocks written in SystemVerilog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solidFill>
                  <a:schemeClr val="dk1"/>
                </a:solidFill>
              </a:rPr>
              <a:t>Sam wrote FIFOs after brief training 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>
                <a:solidFill>
                  <a:schemeClr val="dk1"/>
                </a:solidFill>
              </a:rPr>
              <a:t>Synthesized, mapped to Efinity tool suite.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950" y="3494150"/>
            <a:ext cx="1018500" cy="14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75" y="3468625"/>
            <a:ext cx="2052002" cy="14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TX LVDS is not functioning properly.  It should look like: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Instead we get: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32" name="Google Shape;4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500" y="1592950"/>
            <a:ext cx="2864675" cy="13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500" y="3336750"/>
            <a:ext cx="3040900" cy="11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LVDS</a:t>
            </a:r>
            <a:endParaRPr sz="2600">
              <a:solidFill>
                <a:srgbClr val="4F81BD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Rewrite TX LVDS block to use integer interpolation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connector to connect Atmel clock to Efinix SMA CLK input so boards are synchronized [5/20]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connectors to go from SATA to 2-pin header for: [5/20]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TX LVDS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TX CLK LVDS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RX CLK LVDS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RX LVDS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 up RX LVDS to RX FIFO [5/21]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 some packets (starting with ACK) [5/25]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in Simulnk HDL coded blocks [memorial day hackathon]</a:t>
            </a:r>
            <a:endParaRPr/>
          </a:p>
        </p:txBody>
      </p:sp>
      <p:sp>
        <p:nvSpPr>
          <p:cNvPr id="440" name="Google Shape;440;p5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Future Work</a:t>
            </a:r>
            <a:endParaRPr sz="2600">
              <a:solidFill>
                <a:srgbClr val="4F81BD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Plan Going Forward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447" name="Google Shape;447;p52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LVDS interface to RF Front End has proven to be a </a:t>
            </a:r>
            <a:r>
              <a:rPr lang="en"/>
              <a:t>challenge</a:t>
            </a:r>
            <a:r>
              <a:rPr lang="en"/>
              <a:t>, meaning we may need to work around it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will explore two options in parallel: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Sending packets to the OQPSK processor on the Atmel part directly through SPI interface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Getting LVDS to work so we can use our own FPGA implementation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direction we will take will be decided on this weekend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If successful, OQPSK can </a:t>
            </a:r>
            <a:r>
              <a:rPr lang="en"/>
              <a:t>serve as MVP and BPSK w/ FPGA as a stretch goal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Looking to Simulink to generate HDL from our Rx simulation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Order of goals: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/>
              <a:t>Demonstrate a packet transmitted and received (must complete)</a:t>
            </a:r>
            <a:endParaRPr b="1"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Demonstrate a larger payload transmitted and received over multiple packets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Bring symbol rate into compliance with 802.15.4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Implement CSMA</a:t>
            </a:r>
            <a:endParaRPr/>
          </a:p>
        </p:txBody>
      </p:sp>
      <p:sp>
        <p:nvSpPr>
          <p:cNvPr id="448" name="Google Shape;448;p52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4F81BD"/>
                </a:solidFill>
              </a:rPr>
              <a:t>Original System</a:t>
            </a:r>
            <a:endParaRPr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925" y="950325"/>
            <a:ext cx="5443639" cy="40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 sz="2600">
                <a:solidFill>
                  <a:srgbClr val="4F81BD"/>
                </a:solidFill>
              </a:rPr>
              <a:t>New MVP</a:t>
            </a:r>
            <a:endParaRPr/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25" y="916575"/>
            <a:ext cx="7806107" cy="389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8"/>
          <p:cNvCxnSpPr/>
          <p:nvPr/>
        </p:nvCxnSpPr>
        <p:spPr>
          <a:xfrm rot="10800000">
            <a:off x="6483250" y="1443325"/>
            <a:ext cx="0" cy="3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8"/>
          <p:cNvSpPr/>
          <p:nvPr/>
        </p:nvSpPr>
        <p:spPr>
          <a:xfrm>
            <a:off x="3382100" y="1378825"/>
            <a:ext cx="134400" cy="13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8"/>
          <p:cNvCxnSpPr/>
          <p:nvPr/>
        </p:nvCxnSpPr>
        <p:spPr>
          <a:xfrm rot="10800000">
            <a:off x="3430450" y="1445250"/>
            <a:ext cx="305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8"/>
          <p:cNvSpPr txBox="1"/>
          <p:nvPr/>
        </p:nvSpPr>
        <p:spPr>
          <a:xfrm>
            <a:off x="4117125" y="1190125"/>
            <a:ext cx="176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16 or 32MHz CLK</a:t>
            </a:r>
            <a:endParaRPr sz="900"/>
          </a:p>
        </p:txBody>
      </p:sp>
      <p:sp>
        <p:nvSpPr>
          <p:cNvPr id="99" name="Google Shape;99;p18"/>
          <p:cNvSpPr txBox="1"/>
          <p:nvPr/>
        </p:nvSpPr>
        <p:spPr>
          <a:xfrm>
            <a:off x="2215800" y="1937775"/>
            <a:ext cx="3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Trion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T20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6544275" y="2251425"/>
            <a:ext cx="492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Atmel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6461750" y="1738925"/>
            <a:ext cx="53700" cy="5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6537950" y="1738925"/>
            <a:ext cx="53700" cy="5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483250" y="1690550"/>
            <a:ext cx="53700" cy="8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3342925" y="3978600"/>
            <a:ext cx="492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NXP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Lowering the Scope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From real-time transceiver to file-based transceiver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Allows us to lower the packet rate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need to interface with an audio front end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Eliminates I2S interfaces from Teensy to FPGA and speaker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One SPI interface between Microcontroller and FPGA instead of two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RF-front End is now being handled by a </a:t>
            </a:r>
            <a:r>
              <a:rPr lang="en"/>
              <a:t>single</a:t>
            </a:r>
            <a:r>
              <a:rPr lang="en"/>
              <a:t> chip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Simplifying the PHY interface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Not a true adaptation of 802.15.4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Data rate will be a multiple of the IQ rate of the Atmel part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CSMA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Fixing this non-compliances will be a stretch goal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2000">
                <a:solidFill>
                  <a:srgbClr val="4F81BD"/>
                </a:solidFill>
              </a:rPr>
              <a:t>802.15.4 Project</a:t>
            </a:r>
            <a:br>
              <a:rPr b="1" lang="en">
                <a:solidFill>
                  <a:schemeClr val="accent1"/>
                </a:solidFill>
              </a:rPr>
            </a:br>
            <a:r>
              <a:rPr b="1" lang="en">
                <a:solidFill>
                  <a:srgbClr val="4F81BD"/>
                </a:solidFill>
              </a:rPr>
              <a:t>MATLAB Simulations</a:t>
            </a:r>
            <a:endParaRPr b="1" sz="3600">
              <a:solidFill>
                <a:srgbClr val="4F81BD"/>
              </a:solidFill>
            </a:endParaRPr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T</a:t>
            </a:r>
            <a:r>
              <a:rPr lang="en" sz="2600">
                <a:solidFill>
                  <a:srgbClr val="4F81BD"/>
                </a:solidFill>
              </a:rPr>
              <a:t>x Simulation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57200" y="1200150"/>
            <a:ext cx="8515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Generates PHY header and example payload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Generates the chip sequences from the input bits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Modulates chip sequences with pulse-shaped BPSK</a:t>
            </a:r>
            <a:endParaRPr/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F81BD"/>
                </a:solidFill>
              </a:rPr>
              <a:t>Tx Simulation</a:t>
            </a:r>
            <a:endParaRPr sz="2600">
              <a:solidFill>
                <a:srgbClr val="4F81BD"/>
              </a:solidFill>
            </a:endParaRPr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7315200" y="4767263"/>
            <a:ext cx="13716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00" y="1157079"/>
            <a:ext cx="6585589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